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69" r:id="rId4"/>
  </p:sldMasterIdLst>
  <p:notesMasterIdLst>
    <p:notesMasterId r:id="rId14"/>
  </p:notesMasterIdLst>
  <p:handoutMasterIdLst>
    <p:handoutMasterId r:id="rId15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6" autoAdjust="0"/>
    <p:restoredTop sz="94660"/>
  </p:normalViewPr>
  <p:slideViewPr>
    <p:cSldViewPr snapToGrid="0">
      <p:cViewPr>
        <p:scale>
          <a:sx n="87" d="100"/>
          <a:sy n="87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B584F5-D468-4C3A-8C40-A93F0E51EE59}" type="datetimeFigureOut">
              <a:rPr lang="en-GB" smtClean="0"/>
              <a:t>18/06/2024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7D1976-EAF9-4F47-90A8-A69B7B018D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1536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6/18/2024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4CF5780-124D-4207-9366-45622545886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4851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66E9E1-9A52-4A9A-89B8-A2B19CAF4406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0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DF0985-0C59-4F57-BAB9-38A7B5D08DBC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8214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F7DF9-4E15-4610-B6C3-63B3CC787A48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72307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71CEF-79A1-4832-AB3B-D3823F4D7DE8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5951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D6894-FD41-49EF-9216-FA951D9F1744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262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ED85C-72D2-4FD1-8AF8-BAA4A89B2ACB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697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C29A4-0FD0-4D46-B789-BBF1059A232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4254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30327-B2BE-4E0A-869A-34715619C687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9363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5B743-D480-4E88-892E-36DDC9F84BE2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054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EA33B-EF0B-40F6-B037-CAB7273791F5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706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B63D60-BFDF-4340-A38F-FF109AE2F516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632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32332-02D9-47FA-B9B4-21015019611B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9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262A4-1ED9-4E98-9772-D55F83BAC248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835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C4290B-92B2-483D-8E73-DD5E1B9AB72D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884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1F4F8A-0066-4F84-B46D-791EF514DB2F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9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D5B22-8B19-4F6A-ABFE-8ABF37FE7345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817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DDDB-9B14-4087-A76B-758A0BF24A3E}" type="datetime1">
              <a:rPr lang="en-US" smtClean="0"/>
              <a:t>6/18/2024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3498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23/a:1008093629946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t="6504" b="9202"/>
          <a:stretch/>
        </p:blipFill>
        <p:spPr>
          <a:xfrm>
            <a:off x="5314" y="-114984"/>
            <a:ext cx="12188389" cy="71121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7068342" cy="1367896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/>
              <a:t>Earliest deadline late server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Masrur </a:t>
            </a:r>
            <a:r>
              <a:rPr lang="en-US" dirty="0" err="1" smtClean="0"/>
              <a:t>jamil</a:t>
            </a:r>
            <a:r>
              <a:rPr lang="en-US" dirty="0" smtClean="0"/>
              <a:t> Prochchhod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</a:blip>
          <a:srcRect l="17220" r="9210" b="-1"/>
          <a:stretch/>
        </p:blipFill>
        <p:spPr>
          <a:xfrm>
            <a:off x="-111642" y="10"/>
            <a:ext cx="1246135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BCF94-F108-4D92-8C4F-CD9273947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3795" y="2328255"/>
            <a:ext cx="11360888" cy="1478570"/>
          </a:xfrm>
        </p:spPr>
        <p:txBody>
          <a:bodyPr>
            <a:normAutofit/>
          </a:bodyPr>
          <a:lstStyle/>
          <a:p>
            <a:pPr algn="ctr"/>
            <a:r>
              <a:rPr lang="en-US" sz="6600" dirty="0" smtClean="0"/>
              <a:t>  Motivation</a:t>
            </a:r>
            <a:endParaRPr lang="en-US" sz="6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Earliest deadline late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Prioritization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Preemptive Scheduling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de-DE" dirty="0" smtClean="0"/>
              <a:t>Uses EDS and EDL</a:t>
            </a:r>
          </a:p>
          <a:p>
            <a:pPr>
              <a:buFont typeface="Wingdings" panose="05000000000000000000" pitchFamily="2" charset="2"/>
              <a:buChar char="Ø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2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Edls algorithm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2281430" y="3519709"/>
            <a:ext cx="265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</a:t>
            </a:r>
            <a:r>
              <a:rPr lang="de-DE" dirty="0" smtClean="0"/>
              <a:t>01 EDLS Algorithm</a:t>
            </a:r>
            <a:endParaRPr lang="en-GB" dirty="0"/>
          </a:p>
        </p:txBody>
      </p:sp>
      <p:pic>
        <p:nvPicPr>
          <p:cNvPr id="18" name="image2.png"/>
          <p:cNvPicPr>
            <a:picLocks noGrp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6658" y="1614243"/>
            <a:ext cx="4678989" cy="1818863"/>
          </a:xfrm>
          <a:prstGeom prst="rect">
            <a:avLst/>
          </a:prstGeom>
        </p:spPr>
      </p:pic>
      <p:pic>
        <p:nvPicPr>
          <p:cNvPr id="19" name="image6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3302" y="1614243"/>
            <a:ext cx="5051568" cy="17750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528742" y="3433106"/>
            <a:ext cx="3630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02 Availability of Idle Time</a:t>
            </a:r>
            <a:endParaRPr lang="en-GB" dirty="0"/>
          </a:p>
        </p:txBody>
      </p:sp>
      <p:pic>
        <p:nvPicPr>
          <p:cNvPr id="21" name="image6.jpe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088153" y="3975643"/>
            <a:ext cx="6433653" cy="229922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4632230" y="6340031"/>
            <a:ext cx="409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03 Scheduling of Aperiodic task</a:t>
            </a:r>
            <a:endParaRPr lang="en-GB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247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163" y="313660"/>
            <a:ext cx="9680944" cy="1023200"/>
          </a:xfrm>
        </p:spPr>
        <p:txBody>
          <a:bodyPr/>
          <a:lstStyle/>
          <a:p>
            <a:r>
              <a:rPr lang="de-DE" dirty="0" smtClean="0"/>
              <a:t>application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6163" y="1212813"/>
            <a:ext cx="4738393" cy="658517"/>
          </a:xfrm>
        </p:spPr>
        <p:txBody>
          <a:bodyPr/>
          <a:lstStyle/>
          <a:p>
            <a:pPr marL="0" indent="0">
              <a:buNone/>
            </a:pPr>
            <a:r>
              <a:rPr lang="de-DE" dirty="0" smtClean="0"/>
              <a:t>Multimedia Streaming System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8" y="1996136"/>
            <a:ext cx="8378456" cy="41175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65433" y="6134132"/>
            <a:ext cx="4932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</a:t>
            </a:r>
            <a:r>
              <a:rPr lang="de-DE" dirty="0" smtClean="0"/>
              <a:t>04 EDLS in Multimedia Streaming Device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019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Uppaal model and sequence diagram</a:t>
            </a:r>
            <a:endParaRPr lang="en-GB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01" y="1809909"/>
            <a:ext cx="4832509" cy="4395861"/>
          </a:xfrm>
        </p:spPr>
      </p:pic>
      <p:sp>
        <p:nvSpPr>
          <p:cNvPr id="11" name="TextBox 10"/>
          <p:cNvSpPr txBox="1"/>
          <p:nvPr/>
        </p:nvSpPr>
        <p:spPr>
          <a:xfrm flipH="1">
            <a:off x="2627168" y="6214729"/>
            <a:ext cx="271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</a:t>
            </a:r>
            <a:r>
              <a:rPr lang="de-DE" dirty="0" smtClean="0"/>
              <a:t>05 Uppaal Model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7008574" y="6364689"/>
            <a:ext cx="3485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Fig </a:t>
            </a:r>
            <a:r>
              <a:rPr lang="de-DE" dirty="0" smtClean="0"/>
              <a:t>06 Sequence Diagram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1194" y="1809909"/>
            <a:ext cx="4083142" cy="458948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78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 and cons of earliest deadline late server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Advantages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Efficient Deadline Management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Balance Task Scheduling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Improved System Utilization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Quality of Service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Flexibility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smtClean="0"/>
              <a:t>Disadvantages</a:t>
            </a:r>
            <a:endParaRPr lang="en-GB" dirty="0"/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Complex Implementation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Overhead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de-DE" dirty="0" smtClean="0"/>
              <a:t>Scalibility Issues</a:t>
            </a:r>
          </a:p>
          <a:p>
            <a:pPr>
              <a:buFont typeface="Wingdings" panose="05000000000000000000" pitchFamily="2" charset="2"/>
              <a:buChar char="q"/>
            </a:pP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64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58456" y="649215"/>
            <a:ext cx="8586013" cy="919088"/>
          </a:xfrm>
        </p:spPr>
        <p:txBody>
          <a:bodyPr/>
          <a:lstStyle/>
          <a:p>
            <a:pPr algn="ctr"/>
            <a:r>
              <a:rPr lang="de-DE" dirty="0" smtClean="0"/>
              <a:t>summary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1871" y="1711843"/>
            <a:ext cx="10946218" cy="4811232"/>
          </a:xfrm>
        </p:spPr>
        <p:txBody>
          <a:bodyPr>
            <a:norm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cap="none" dirty="0" smtClean="0">
                <a:solidFill>
                  <a:schemeClr val="tx1"/>
                </a:solidFill>
              </a:rPr>
              <a:t>Effective management of both periodic and aperiodic tasks in real time system.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cap="none" dirty="0" smtClean="0">
                <a:solidFill>
                  <a:schemeClr val="tx1"/>
                </a:solidFill>
              </a:rPr>
              <a:t>Optimize idle time and dynamically adapt the scheduling strategy in response to aperiodic task arrivals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cap="none" dirty="0" smtClean="0">
                <a:solidFill>
                  <a:schemeClr val="tx1"/>
                </a:solidFill>
              </a:rPr>
              <a:t>Ensures that tasks with imminent deadlines are processed first, reducing the risk of missing deadlines.</a:t>
            </a:r>
          </a:p>
          <a:p>
            <a:pPr marL="285750" lvl="0" indent="-285750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SzTx/>
              <a:buFont typeface="Arial" panose="020B0604020202020204" pitchFamily="34" charset="0"/>
              <a:buChar char="•"/>
            </a:pPr>
            <a:r>
              <a:rPr lang="en-US" altLang="en-US" cap="none" dirty="0" smtClean="0">
                <a:solidFill>
                  <a:schemeClr val="tx1"/>
                </a:solidFill>
              </a:rPr>
              <a:t>Helps in maintaining system responsiveness and meeting timing requirements efficiently.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cap="none" dirty="0" smtClean="0">
                <a:solidFill>
                  <a:schemeClr val="tx1"/>
                </a:solidFill>
              </a:rPr>
              <a:t>It faces some challenges in overhead, scalability issues and complex implementation.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de-DE" cap="none" dirty="0" smtClean="0">
                <a:solidFill>
                  <a:schemeClr val="tx1"/>
                </a:solidFill>
              </a:rPr>
              <a:t>Applicable in embedded system, multimedia and streaming devices and telecommunication networks.</a:t>
            </a:r>
            <a:endParaRPr lang="en-GB" cap="none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56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431841" cy="791497"/>
          </a:xfrm>
        </p:spPr>
        <p:txBody>
          <a:bodyPr/>
          <a:lstStyle/>
          <a:p>
            <a:r>
              <a:rPr lang="de-DE" dirty="0" smtClean="0"/>
              <a:t>References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2091622"/>
            <a:ext cx="8791575" cy="4172292"/>
          </a:xfrm>
        </p:spPr>
        <p:txBody>
          <a:bodyPr>
            <a:norm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US" sz="1600" cap="none" dirty="0" smtClean="0">
                <a:effectLst/>
              </a:rPr>
              <a:t>Silly, M. The EDL server for scheduling periodic and soft aperiodic tasks with resource constraints. Real-time systems 17, 87–111 (1999). </a:t>
            </a:r>
            <a:r>
              <a:rPr lang="en-US" sz="1600" cap="none" dirty="0" smtClean="0">
                <a:effectLst/>
                <a:hlinkClick r:id="rId2"/>
              </a:rPr>
              <a:t>Https://doi.Org/10.1023/a:1008093629946</a:t>
            </a:r>
            <a:endParaRPr lang="en-GB" sz="1600" cap="none" dirty="0" smtClean="0">
              <a:effectLst/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en-GB" sz="1600" cap="none" dirty="0" smtClean="0"/>
              <a:t>H. </a:t>
            </a:r>
            <a:r>
              <a:rPr lang="en-GB" sz="1600" cap="none" dirty="0" err="1" smtClean="0"/>
              <a:t>Chetto</a:t>
            </a:r>
            <a:r>
              <a:rPr lang="en-GB" sz="1600" cap="none" dirty="0" smtClean="0"/>
              <a:t> and M. </a:t>
            </a:r>
            <a:r>
              <a:rPr lang="en-GB" sz="1600" cap="none" dirty="0" err="1" smtClean="0"/>
              <a:t>Chetto</a:t>
            </a:r>
            <a:r>
              <a:rPr lang="en-GB" sz="1600" cap="none" dirty="0" smtClean="0"/>
              <a:t>, “some results of the earliest deadline scheduling algorithm,” IEEE trans. On software engineering, 15(10), 1261- 1269, 1989. 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600" cap="none" dirty="0" smtClean="0"/>
              <a:t>A. </a:t>
            </a:r>
            <a:r>
              <a:rPr lang="en-GB" sz="1600" cap="none" dirty="0" err="1" smtClean="0"/>
              <a:t>Marchand</a:t>
            </a:r>
            <a:r>
              <a:rPr lang="en-GB" sz="1600" cap="none" dirty="0" smtClean="0"/>
              <a:t> and M. </a:t>
            </a:r>
            <a:r>
              <a:rPr lang="en-GB" sz="1600" cap="none" dirty="0" err="1" smtClean="0"/>
              <a:t>Chetto</a:t>
            </a:r>
            <a:r>
              <a:rPr lang="en-GB" sz="1600" cap="none" dirty="0" smtClean="0"/>
              <a:t>, ”dynamic scheduling of periodic </a:t>
            </a:r>
            <a:r>
              <a:rPr lang="en-GB" sz="1600" cap="none" dirty="0" err="1" smtClean="0"/>
              <a:t>skippable</a:t>
            </a:r>
            <a:r>
              <a:rPr lang="en-GB" sz="1600" cap="none" dirty="0" smtClean="0"/>
              <a:t> tasks in an overloaded real-time system,” 2008 IEEE/ACS international conference on computer systems and applications, </a:t>
            </a:r>
            <a:r>
              <a:rPr lang="en-GB" sz="1600" cap="none" dirty="0" err="1" smtClean="0"/>
              <a:t>doha</a:t>
            </a:r>
            <a:r>
              <a:rPr lang="en-GB" sz="1600" cap="none" dirty="0" smtClean="0"/>
              <a:t>, </a:t>
            </a:r>
            <a:r>
              <a:rPr lang="en-GB" sz="1600" cap="none" dirty="0" err="1" smtClean="0"/>
              <a:t>qatar</a:t>
            </a:r>
            <a:r>
              <a:rPr lang="en-GB" sz="1600" cap="none" dirty="0" smtClean="0"/>
              <a:t>, 2008, pp. 456-464, </a:t>
            </a:r>
            <a:r>
              <a:rPr lang="en-GB" sz="1600" cap="none" dirty="0" err="1" smtClean="0"/>
              <a:t>doi</a:t>
            </a:r>
            <a:r>
              <a:rPr lang="en-GB" sz="1600" cap="none" dirty="0" smtClean="0"/>
              <a:t>: 10.1109/aiccsa.2008.4493573.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sz="1600" cap="none" dirty="0" smtClean="0"/>
              <a:t>Hard real-time computing systems: predictable scheduling algorithms and applications - second edition, springer 2005 </a:t>
            </a:r>
            <a:r>
              <a:rPr lang="en-GB" sz="1600" cap="none" dirty="0" err="1" smtClean="0"/>
              <a:t>january</a:t>
            </a:r>
            <a:r>
              <a:rPr lang="en-GB" sz="1600" cap="none" dirty="0" smtClean="0"/>
              <a:t> 2011 </a:t>
            </a:r>
            <a:r>
              <a:rPr lang="en-GB" sz="1600" cap="none" dirty="0" err="1" smtClean="0"/>
              <a:t>doi</a:t>
            </a:r>
            <a:r>
              <a:rPr lang="en-GB" sz="1600" cap="none" dirty="0" smtClean="0"/>
              <a:t>: 10.1007/978-1-4614-0676-1 ISBN: 978-1-4614- 0675-4 </a:t>
            </a:r>
            <a:r>
              <a:rPr lang="en-GB" sz="1600" cap="none" dirty="0" err="1" smtClean="0"/>
              <a:t>giorgio</a:t>
            </a:r>
            <a:r>
              <a:rPr lang="en-GB" sz="1600" cap="none" dirty="0" smtClean="0"/>
              <a:t> C. </a:t>
            </a:r>
            <a:r>
              <a:rPr lang="en-GB" sz="1600" cap="none" dirty="0" err="1" smtClean="0"/>
              <a:t>Buttazzo</a:t>
            </a:r>
            <a:r>
              <a:rPr lang="en-GB" sz="1600" cap="none" dirty="0" smtClean="0"/>
              <a:t> </a:t>
            </a:r>
            <a:endParaRPr lang="en-GB" sz="1600" cap="none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192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318</Words>
  <Application>Microsoft Office PowerPoint</Application>
  <PresentationFormat>Widescreen</PresentationFormat>
  <Paragraphs>49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Trebuchet MS</vt:lpstr>
      <vt:lpstr>Tw Cen MT</vt:lpstr>
      <vt:lpstr>Wingdings</vt:lpstr>
      <vt:lpstr>Circuit</vt:lpstr>
      <vt:lpstr>Earliest deadline late server</vt:lpstr>
      <vt:lpstr>  Motivation</vt:lpstr>
      <vt:lpstr>Earliest deadline late server</vt:lpstr>
      <vt:lpstr>Edls algorithm</vt:lpstr>
      <vt:lpstr>application</vt:lpstr>
      <vt:lpstr>Uppaal model and sequence diagram</vt:lpstr>
      <vt:lpstr>Pro and cons of earliest deadline late server</vt:lpstr>
      <vt:lpstr>summary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2024-06-17T21:29:24Z</dcterms:created>
  <dcterms:modified xsi:type="dcterms:W3CDTF">2024-06-18T21:28:07Z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